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6" r:id="rId9"/>
    <p:sldId id="257" r:id="rId10"/>
    <p:sldId id="259" r:id="rId11"/>
    <p:sldId id="260" r:id="rId12"/>
    <p:sldId id="261" r:id="rId13"/>
    <p:sldId id="263" r:id="rId14"/>
    <p:sldId id="262" r:id="rId15"/>
    <p:sldId id="264" r:id="rId16"/>
    <p:sldId id="265" r:id="rId17"/>
    <p:sldId id="266" r:id="rId18"/>
    <p:sldId id="267" r:id="rId19"/>
    <p:sldId id="268" r:id="rId20"/>
    <p:sldId id="271" r:id="rId21"/>
    <p:sldId id="269" r:id="rId22"/>
    <p:sldId id="270" r:id="rId23"/>
    <p:sldId id="25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5336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0519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67262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2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41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94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180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324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68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286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95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800395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58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48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743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174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09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11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395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565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7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smtClean="0"/>
              <a:t>11/22/2015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172074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36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076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674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993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287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593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181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960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60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38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16569946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66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92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07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619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15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760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990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578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611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smtClean="0"/>
              <a:t>11/22/2015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830111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240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35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269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123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420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239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54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388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32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25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smtClean="0"/>
              <a:t>11/22/2015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22991922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209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507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618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7704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79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651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633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3161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527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8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smtClean="0"/>
              <a:t>11/22/2015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237158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065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200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4586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6704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627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9072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12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411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415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547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258661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818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5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2810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630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9024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7442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0890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43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32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18A0F5-6084-4730-B550-58CD52B8EBC4}" type="datetimeFigureOut">
              <a:rPr lang="en-US" smtClean="0"/>
              <a:t>11/22/2015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9A11B-751C-48F1-A6B8-51A58972E17C}" type="slidenum">
              <a:rPr lang="en-US" smtClean="0"/>
              <a:t>‹#›</a:t>
            </a:fld>
            <a:endParaRPr lang="en-US"/>
          </a:p>
        </p:txBody>
      </p:sp>
    </p:spTree>
    <p:extLst>
      <p:ext uri="{BB962C8B-B14F-4D97-AF65-F5344CB8AC3E}">
        <p14:creationId xmlns:p14="http://schemas.microsoft.com/office/powerpoint/2010/main" val="398218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smtClean="0"/>
              <a:t>11/22/2015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smtClean="0"/>
              <a:t>‹#›</a:t>
            </a:fld>
            <a:endParaRPr lang="en-US"/>
          </a:p>
        </p:txBody>
      </p:sp>
    </p:spTree>
    <p:extLst>
      <p:ext uri="{BB962C8B-B14F-4D97-AF65-F5344CB8AC3E}">
        <p14:creationId xmlns:p14="http://schemas.microsoft.com/office/powerpoint/2010/main" val="135629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045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924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8975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7205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2720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9940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8A0F5-6084-4730-B550-58CD52B8EBC4}" type="datetimeFigureOut">
              <a:rPr lang="en-US">
                <a:solidFill>
                  <a:prstClr val="black">
                    <a:tint val="75000"/>
                  </a:prstClr>
                </a:solidFill>
              </a:rPr>
              <a:pPr/>
              <a:t>11/22/2015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9A11B-751C-48F1-A6B8-51A58972E17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39451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9.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5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8399" y="1624781"/>
            <a:ext cx="6691745" cy="1470025"/>
          </a:xfrm>
          <a:solidFill>
            <a:schemeClr val="bg1"/>
          </a:solidFill>
        </p:spPr>
        <p:txBody>
          <a:bodyPr/>
          <a:lstStyle/>
          <a:p>
            <a:r>
              <a:rPr lang="en-US" dirty="0" smtClean="0"/>
              <a:t>Does God Engage in Destructive Behavior?</a:t>
            </a:r>
            <a:endParaRPr lang="en-US" dirty="0"/>
          </a:p>
        </p:txBody>
      </p:sp>
      <p:sp>
        <p:nvSpPr>
          <p:cNvPr id="3" name="Subtitle 2"/>
          <p:cNvSpPr>
            <a:spLocks noGrp="1"/>
          </p:cNvSpPr>
          <p:nvPr>
            <p:ph type="subTitle" idx="1"/>
          </p:nvPr>
        </p:nvSpPr>
        <p:spPr>
          <a:xfrm>
            <a:off x="1485900" y="3519055"/>
            <a:ext cx="7429500" cy="1752600"/>
          </a:xfrm>
        </p:spPr>
        <p:txBody>
          <a:bodyPr>
            <a:normAutofit fontScale="85000" lnSpcReduction="20000"/>
          </a:bodyPr>
          <a:lstStyle/>
          <a:p>
            <a:r>
              <a:rPr lang="en-US" sz="4800" dirty="0" smtClean="0">
                <a:solidFill>
                  <a:schemeClr val="bg1"/>
                </a:solidFill>
                <a:latin typeface="Forte" panose="03060902040502070203" pitchFamily="66" charset="0"/>
              </a:rPr>
              <a:t>Lesson One</a:t>
            </a:r>
          </a:p>
          <a:p>
            <a:r>
              <a:rPr lang="fr-FR" sz="4800" dirty="0" err="1" smtClean="0">
                <a:solidFill>
                  <a:schemeClr val="bg1"/>
                </a:solidFill>
                <a:latin typeface="Forte" panose="03060902040502070203" pitchFamily="66" charset="0"/>
              </a:rPr>
              <a:t>Proper</a:t>
            </a:r>
            <a:r>
              <a:rPr lang="fr-FR" sz="4800" dirty="0" smtClean="0">
                <a:solidFill>
                  <a:schemeClr val="bg1"/>
                </a:solidFill>
                <a:latin typeface="Forte" panose="03060902040502070203" pitchFamily="66" charset="0"/>
              </a:rPr>
              <a:t> Bible </a:t>
            </a:r>
            <a:r>
              <a:rPr lang="fr-FR" sz="4800" dirty="0" err="1" smtClean="0">
                <a:solidFill>
                  <a:schemeClr val="bg1"/>
                </a:solidFill>
                <a:latin typeface="Forte" panose="03060902040502070203" pitchFamily="66" charset="0"/>
              </a:rPr>
              <a:t>Interpretation</a:t>
            </a:r>
            <a:r>
              <a:rPr lang="fr-FR" sz="4800" dirty="0" smtClean="0">
                <a:solidFill>
                  <a:schemeClr val="bg1"/>
                </a:solidFill>
                <a:latin typeface="Forte" panose="03060902040502070203" pitchFamily="66" charset="0"/>
              </a:rPr>
              <a:t> </a:t>
            </a:r>
            <a:r>
              <a:rPr lang="fr-FR" sz="4800" dirty="0" err="1" smtClean="0">
                <a:solidFill>
                  <a:schemeClr val="bg1"/>
                </a:solidFill>
                <a:latin typeface="Forte" panose="03060902040502070203" pitchFamily="66" charset="0"/>
              </a:rPr>
              <a:t>Principles</a:t>
            </a:r>
            <a:r>
              <a:rPr lang="fr-FR" sz="4800" dirty="0" smtClean="0">
                <a:solidFill>
                  <a:schemeClr val="bg1"/>
                </a:solidFill>
                <a:latin typeface="Forte" panose="03060902040502070203" pitchFamily="66" charset="0"/>
              </a:rPr>
              <a:t> (Part 1)</a:t>
            </a:r>
            <a:endParaRPr lang="en-US" sz="4800" dirty="0">
              <a:solidFill>
                <a:schemeClr val="bg1"/>
              </a:solidFill>
              <a:latin typeface="Forte" panose="03060902040502070203" pitchFamily="66" charset="0"/>
            </a:endParaRPr>
          </a:p>
        </p:txBody>
      </p:sp>
      <p:grpSp>
        <p:nvGrpSpPr>
          <p:cNvPr id="6" name="Group 5"/>
          <p:cNvGrpSpPr/>
          <p:nvPr/>
        </p:nvGrpSpPr>
        <p:grpSpPr>
          <a:xfrm>
            <a:off x="-152400" y="1066800"/>
            <a:ext cx="3276600" cy="2438400"/>
            <a:chOff x="-119577" y="304800"/>
            <a:chExt cx="3959100" cy="2895600"/>
          </a:xfrm>
        </p:grpSpPr>
        <p:sp>
          <p:nvSpPr>
            <p:cNvPr id="4" name="Oval 3"/>
            <p:cNvSpPr/>
            <p:nvPr/>
          </p:nvSpPr>
          <p:spPr>
            <a:xfrm>
              <a:off x="304800" y="304800"/>
              <a:ext cx="3124200" cy="289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7" y="788038"/>
              <a:ext cx="3959100" cy="2104386"/>
            </a:xfrm>
            <a:prstGeom prst="rect">
              <a:avLst/>
            </a:prstGeom>
          </p:spPr>
        </p:pic>
      </p:grpSp>
    </p:spTree>
    <p:extLst>
      <p:ext uri="{BB962C8B-B14F-4D97-AF65-F5344CB8AC3E}">
        <p14:creationId xmlns:p14="http://schemas.microsoft.com/office/powerpoint/2010/main" val="1186818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85000" lnSpcReduction="20000"/>
          </a:bodyPr>
          <a:lstStyle/>
          <a:p>
            <a:r>
              <a:rPr lang="en-US" dirty="0" smtClean="0">
                <a:solidFill>
                  <a:schemeClr val="bg1"/>
                </a:solidFill>
              </a:rPr>
              <a:t>In the past God spoke to our people through the prophets. He spoke to them many times and in many different ways.  And now in these last days, God has spoken to us again through his Son. He made the whole world through his Son. And he has chosen his Son to have all things. The Son shows the glory of God. </a:t>
            </a:r>
            <a:r>
              <a:rPr lang="en-US" u="sng" dirty="0" smtClean="0">
                <a:solidFill>
                  <a:schemeClr val="bg1"/>
                </a:solidFill>
              </a:rPr>
              <a:t>He is a perfect copy of God’s nature</a:t>
            </a:r>
            <a:r>
              <a:rPr lang="en-US" dirty="0" smtClean="0">
                <a:solidFill>
                  <a:schemeClr val="bg1"/>
                </a:solidFill>
              </a:rPr>
              <a:t>, and he holds everything together by his powerful command. The Son made people clean from their sins. Then he sat down at the right side[a] of God, the Great One in heaven (Heb. 1:1-3; Easy to Read Version)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144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77500" lnSpcReduction="20000"/>
          </a:bodyPr>
          <a:lstStyle/>
          <a:p>
            <a:r>
              <a:rPr lang="en-US" dirty="0" smtClean="0">
                <a:solidFill>
                  <a:schemeClr val="bg1"/>
                </a:solidFill>
              </a:rPr>
              <a:t>Joh 14:8  Philip </a:t>
            </a:r>
            <a:r>
              <a:rPr lang="en-US" dirty="0" err="1" smtClean="0">
                <a:solidFill>
                  <a:schemeClr val="bg1"/>
                </a:solidFill>
              </a:rPr>
              <a:t>saith</a:t>
            </a:r>
            <a:r>
              <a:rPr lang="en-US" dirty="0" smtClean="0">
                <a:solidFill>
                  <a:schemeClr val="bg1"/>
                </a:solidFill>
              </a:rPr>
              <a:t> unto him, Lord, shew us the Father, and it </a:t>
            </a:r>
            <a:r>
              <a:rPr lang="en-US" dirty="0" err="1" smtClean="0">
                <a:solidFill>
                  <a:schemeClr val="bg1"/>
                </a:solidFill>
              </a:rPr>
              <a:t>sufficeth</a:t>
            </a:r>
            <a:r>
              <a:rPr lang="en-US" dirty="0" smtClean="0">
                <a:solidFill>
                  <a:schemeClr val="bg1"/>
                </a:solidFill>
              </a:rPr>
              <a:t> us. </a:t>
            </a:r>
          </a:p>
          <a:p>
            <a:r>
              <a:rPr lang="en-US" dirty="0" smtClean="0">
                <a:solidFill>
                  <a:schemeClr val="bg1"/>
                </a:solidFill>
              </a:rPr>
              <a:t>Joh 14:9  Jesus </a:t>
            </a:r>
            <a:r>
              <a:rPr lang="en-US" dirty="0" err="1" smtClean="0">
                <a:solidFill>
                  <a:schemeClr val="bg1"/>
                </a:solidFill>
              </a:rPr>
              <a:t>saith</a:t>
            </a:r>
            <a:r>
              <a:rPr lang="en-US" dirty="0" smtClean="0">
                <a:solidFill>
                  <a:schemeClr val="bg1"/>
                </a:solidFill>
              </a:rPr>
              <a:t> unto him, Have I been so long time with you, and yet hast thou not known me, Philip? he that hath seen me hath seen the Father; and how </a:t>
            </a:r>
            <a:r>
              <a:rPr lang="en-US" dirty="0" err="1" smtClean="0">
                <a:solidFill>
                  <a:schemeClr val="bg1"/>
                </a:solidFill>
              </a:rPr>
              <a:t>sayest</a:t>
            </a:r>
            <a:r>
              <a:rPr lang="en-US" dirty="0" smtClean="0">
                <a:solidFill>
                  <a:schemeClr val="bg1"/>
                </a:solidFill>
              </a:rPr>
              <a:t> thou then, Shew us the Father? </a:t>
            </a:r>
          </a:p>
          <a:p>
            <a:r>
              <a:rPr lang="en-US" dirty="0" smtClean="0">
                <a:solidFill>
                  <a:schemeClr val="bg1"/>
                </a:solidFill>
              </a:rPr>
              <a:t>Joh 14:10  </a:t>
            </a:r>
            <a:r>
              <a:rPr lang="en-US" dirty="0" err="1" smtClean="0">
                <a:solidFill>
                  <a:schemeClr val="bg1"/>
                </a:solidFill>
              </a:rPr>
              <a:t>Believest</a:t>
            </a:r>
            <a:r>
              <a:rPr lang="en-US" dirty="0" smtClean="0">
                <a:solidFill>
                  <a:schemeClr val="bg1"/>
                </a:solidFill>
              </a:rPr>
              <a:t> thou not that I am in the Father, and the Father in me? the words that I speak unto you I speak not of myself: but the Father that </a:t>
            </a:r>
            <a:r>
              <a:rPr lang="en-US" dirty="0" err="1" smtClean="0">
                <a:solidFill>
                  <a:schemeClr val="bg1"/>
                </a:solidFill>
              </a:rPr>
              <a:t>dwelleth</a:t>
            </a:r>
            <a:r>
              <a:rPr lang="en-US" dirty="0" smtClean="0">
                <a:solidFill>
                  <a:schemeClr val="bg1"/>
                </a:solidFill>
              </a:rPr>
              <a:t> in me, he doeth the works. </a:t>
            </a:r>
          </a:p>
          <a:p>
            <a:r>
              <a:rPr lang="en-US" dirty="0" smtClean="0">
                <a:solidFill>
                  <a:schemeClr val="bg1"/>
                </a:solidFill>
              </a:rPr>
              <a:t>Joh 14:11  Believe me that I am in the Father, and the Father in me: or else believe me for the very works' sake.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737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#3: Learn to Understand the Language of the Bible</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To understand the nature of God in relation to passages that implicate Him as a destroyer, we must understand Bible language, its use of certain phrases and idioms and how they differ from our culture, language, and expressions.</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684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#3: Learn to Understand the Language of the Bible</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a:solidFill>
                  <a:schemeClr val="bg1"/>
                </a:solidFill>
              </a:rPr>
              <a:t>God used the language, expressions and idioms of His people to speak His Word. We failed to interpret these idioms in order to be understood in the Western mind, therefore, mischaracterizing God and charging Him as the direct cause of evil.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322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#4: Understand the ANE – Hebrew Permission Idiom</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a:bodyPr>
          <a:lstStyle/>
          <a:p>
            <a:r>
              <a:rPr lang="en-US" dirty="0" smtClean="0">
                <a:solidFill>
                  <a:schemeClr val="bg1"/>
                </a:solidFill>
              </a:rPr>
              <a:t>While there are a number of idioms in the Bible that have not been properly interpreted, the Ancient-Near Eastern – Hebrew “permission idiom” is the focus of this particular study. An idiom is a form of speech that is unique to one’s tribe or culture.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848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#4: Understand the ANE – Hebrew Permission Idiom</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lnSpcReduction="10000"/>
          </a:bodyPr>
          <a:lstStyle/>
          <a:p>
            <a:r>
              <a:rPr lang="en-US" dirty="0">
                <a:solidFill>
                  <a:schemeClr val="bg1"/>
                </a:solidFill>
              </a:rPr>
              <a:t>Basically, in the ANE-Hebrew idiom </a:t>
            </a:r>
            <a:r>
              <a:rPr lang="en-US" b="1" i="1" dirty="0">
                <a:solidFill>
                  <a:schemeClr val="bg1"/>
                </a:solidFill>
              </a:rPr>
              <a:t>God is said to do that which He merely allowed or permitted</a:t>
            </a:r>
            <a:r>
              <a:rPr lang="en-US" dirty="0">
                <a:solidFill>
                  <a:schemeClr val="bg1"/>
                </a:solidFill>
              </a:rPr>
              <a:t>. This truth must be kept to the forefront of our minds as we delve into the topic of whether or not God engages in destructive acts. This truth is the primary key to interpreting many Scriptures that attribute destructive acts to God.</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826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 name="TextBox 7"/>
          <p:cNvSpPr txBox="1"/>
          <p:nvPr/>
        </p:nvSpPr>
        <p:spPr>
          <a:xfrm>
            <a:off x="2590800" y="1821185"/>
            <a:ext cx="6553200" cy="1077218"/>
          </a:xfrm>
          <a:prstGeom prst="rect">
            <a:avLst/>
          </a:prstGeom>
          <a:solidFill>
            <a:schemeClr val="bg1"/>
          </a:solidFill>
        </p:spPr>
        <p:txBody>
          <a:bodyPr wrap="square" rtlCol="0">
            <a:spAutoFit/>
          </a:bodyPr>
          <a:lstStyle/>
          <a:p>
            <a:pPr algn="ctr"/>
            <a:r>
              <a:rPr lang="en-US" sz="3200" b="1" dirty="0" smtClean="0"/>
              <a:t>Does God Engage in Destructive Behavior?</a:t>
            </a:r>
            <a:endParaRPr lang="en-US" sz="3200" b="1" dirty="0"/>
          </a:p>
        </p:txBody>
      </p:sp>
      <p:grpSp>
        <p:nvGrpSpPr>
          <p:cNvPr id="6" name="Group 5"/>
          <p:cNvGrpSpPr/>
          <p:nvPr/>
        </p:nvGrpSpPr>
        <p:grpSpPr>
          <a:xfrm>
            <a:off x="-152400" y="1066800"/>
            <a:ext cx="3276600" cy="2438400"/>
            <a:chOff x="-119577" y="304800"/>
            <a:chExt cx="3959100" cy="2895600"/>
          </a:xfrm>
        </p:grpSpPr>
        <p:sp>
          <p:nvSpPr>
            <p:cNvPr id="4" name="Oval 3"/>
            <p:cNvSpPr/>
            <p:nvPr/>
          </p:nvSpPr>
          <p:spPr>
            <a:xfrm>
              <a:off x="304800" y="304800"/>
              <a:ext cx="3124200" cy="2895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77" y="788038"/>
              <a:ext cx="3959100" cy="2104386"/>
            </a:xfrm>
            <a:prstGeom prst="rect">
              <a:avLst/>
            </a:prstGeom>
          </p:spPr>
        </p:pic>
      </p:grpSp>
      <p:sp>
        <p:nvSpPr>
          <p:cNvPr id="10" name="Subtitle 9"/>
          <p:cNvSpPr>
            <a:spLocks noGrp="1"/>
          </p:cNvSpPr>
          <p:nvPr>
            <p:ph type="subTitle" idx="1"/>
          </p:nvPr>
        </p:nvSpPr>
        <p:spPr/>
        <p:txBody>
          <a:bodyPr/>
          <a:lstStyle/>
          <a:p>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419600"/>
            <a:ext cx="7391400" cy="74975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822" y="3810000"/>
            <a:ext cx="2501511" cy="1859859"/>
          </a:xfrm>
          <a:prstGeom prst="rect">
            <a:avLst/>
          </a:prstGeom>
        </p:spPr>
      </p:pic>
    </p:spTree>
    <p:extLst>
      <p:ext uri="{BB962C8B-B14F-4D97-AF65-F5344CB8AC3E}">
        <p14:creationId xmlns:p14="http://schemas.microsoft.com/office/powerpoint/2010/main" val="390269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fr-FR" sz="3200" dirty="0" err="1" smtClean="0">
                <a:solidFill>
                  <a:schemeClr val="bg1"/>
                </a:solidFill>
              </a:rPr>
              <a:t>Proper</a:t>
            </a:r>
            <a:r>
              <a:rPr lang="fr-FR" sz="3200" dirty="0" smtClean="0">
                <a:solidFill>
                  <a:schemeClr val="bg1"/>
                </a:solidFill>
              </a:rPr>
              <a:t> Bible </a:t>
            </a:r>
            <a:r>
              <a:rPr lang="fr-FR" sz="3200" dirty="0" err="1" smtClean="0">
                <a:solidFill>
                  <a:schemeClr val="bg1"/>
                </a:solidFill>
              </a:rPr>
              <a:t>Interpretation</a:t>
            </a:r>
            <a:r>
              <a:rPr lang="fr-FR" sz="3200" dirty="0" smtClean="0">
                <a:solidFill>
                  <a:schemeClr val="bg1"/>
                </a:solidFill>
              </a:rPr>
              <a:t> </a:t>
            </a:r>
            <a:r>
              <a:rPr lang="fr-FR" sz="3200" dirty="0" err="1" smtClean="0">
                <a:solidFill>
                  <a:schemeClr val="bg1"/>
                </a:solidFill>
              </a:rPr>
              <a:t>Principles</a:t>
            </a:r>
            <a:r>
              <a:rPr lang="fr-FR" sz="3200" dirty="0" smtClean="0">
                <a:solidFill>
                  <a:schemeClr val="bg1"/>
                </a:solidFill>
              </a:rPr>
              <a:t> (Part 1</a:t>
            </a:r>
            <a:r>
              <a:rPr lang="fr-FR" sz="3600" dirty="0" smtClean="0">
                <a:solidFill>
                  <a:schemeClr val="bg1"/>
                </a:solidFill>
              </a:rPr>
              <a:t>)</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2Pe 1:20  Knowing this first, that no prophecy of the scripture is of any private interpretation. </a:t>
            </a:r>
          </a:p>
          <a:p>
            <a:r>
              <a:rPr lang="en-US" dirty="0" smtClean="0">
                <a:solidFill>
                  <a:schemeClr val="bg1"/>
                </a:solidFill>
              </a:rPr>
              <a:t>2Pe 1:21  For the prophecy came not in old time by the will of man: but holy men of God </a:t>
            </a:r>
            <a:r>
              <a:rPr lang="en-US" dirty="0" err="1" smtClean="0">
                <a:solidFill>
                  <a:schemeClr val="bg1"/>
                </a:solidFill>
              </a:rPr>
              <a:t>spake</a:t>
            </a:r>
            <a:r>
              <a:rPr lang="en-US" dirty="0" smtClean="0">
                <a:solidFill>
                  <a:schemeClr val="bg1"/>
                </a:solidFill>
              </a:rPr>
              <a:t> as they were moved by the Holy Ghost.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303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Mat 7:18  A good tree </a:t>
            </a:r>
            <a:r>
              <a:rPr lang="en-US" u="sng" dirty="0" smtClean="0">
                <a:solidFill>
                  <a:schemeClr val="bg1"/>
                </a:solidFill>
              </a:rPr>
              <a:t>cannot bring forth evil fruit</a:t>
            </a:r>
            <a:r>
              <a:rPr lang="en-US" dirty="0" smtClean="0">
                <a:solidFill>
                  <a:schemeClr val="bg1"/>
                </a:solidFill>
              </a:rPr>
              <a:t>, neither can a corrupt tree bring forth good fruit. </a:t>
            </a:r>
          </a:p>
          <a:p>
            <a:endParaRPr lang="en-US" dirty="0">
              <a:solidFill>
                <a:schemeClr val="bg1"/>
              </a:solidFill>
            </a:endParaRPr>
          </a:p>
          <a:p>
            <a:r>
              <a:rPr lang="en-US" dirty="0" smtClean="0">
                <a:solidFill>
                  <a:schemeClr val="bg1"/>
                </a:solidFill>
              </a:rPr>
              <a:t>1Jn 1:5  This then is the message which we have heard of him, and declare unto you, that God is light, and </a:t>
            </a:r>
            <a:r>
              <a:rPr lang="en-US" u="sng" dirty="0" smtClean="0">
                <a:solidFill>
                  <a:schemeClr val="bg1"/>
                </a:solidFill>
              </a:rPr>
              <a:t>in him is no darkness at all</a:t>
            </a:r>
            <a:r>
              <a:rPr lang="en-US" dirty="0" smtClean="0">
                <a:solidFill>
                  <a:schemeClr val="bg1"/>
                </a:solidFill>
              </a:rPr>
              <a:t>.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02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Mat 7:11  If ye then, being evil, know how to give good gifts unto your children, how much more shall your Father which is in heaven </a:t>
            </a:r>
            <a:r>
              <a:rPr lang="en-US" u="sng" dirty="0" smtClean="0">
                <a:solidFill>
                  <a:schemeClr val="bg1"/>
                </a:solidFill>
              </a:rPr>
              <a:t>give good things</a:t>
            </a:r>
            <a:r>
              <a:rPr lang="en-US" dirty="0" smtClean="0">
                <a:solidFill>
                  <a:schemeClr val="bg1"/>
                </a:solidFill>
              </a:rPr>
              <a:t> to them that ask him?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5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lnSpcReduction="10000"/>
          </a:bodyPr>
          <a:lstStyle/>
          <a:p>
            <a:r>
              <a:rPr lang="en-US" dirty="0" smtClean="0">
                <a:solidFill>
                  <a:schemeClr val="bg1"/>
                </a:solidFill>
              </a:rPr>
              <a:t>Jas 1:13  Let no man say when he is tempted, I am tempted of God: for God cannot be tempted with evil, </a:t>
            </a:r>
            <a:r>
              <a:rPr lang="en-US" u="sng" dirty="0" smtClean="0">
                <a:solidFill>
                  <a:schemeClr val="bg1"/>
                </a:solidFill>
              </a:rPr>
              <a:t>neither </a:t>
            </a:r>
            <a:r>
              <a:rPr lang="en-US" u="sng" dirty="0" err="1" smtClean="0">
                <a:solidFill>
                  <a:schemeClr val="bg1"/>
                </a:solidFill>
              </a:rPr>
              <a:t>tempteth</a:t>
            </a:r>
            <a:r>
              <a:rPr lang="en-US" u="sng" dirty="0" smtClean="0">
                <a:solidFill>
                  <a:schemeClr val="bg1"/>
                </a:solidFill>
              </a:rPr>
              <a:t> he any man</a:t>
            </a:r>
            <a:r>
              <a:rPr lang="en-US" dirty="0" smtClean="0">
                <a:solidFill>
                  <a:schemeClr val="bg1"/>
                </a:solidFill>
              </a:rPr>
              <a:t>: </a:t>
            </a:r>
          </a:p>
          <a:p>
            <a:r>
              <a:rPr lang="en-US" dirty="0" smtClean="0">
                <a:solidFill>
                  <a:schemeClr val="bg1"/>
                </a:solidFill>
              </a:rPr>
              <a:t>Jas 1:17  Every </a:t>
            </a:r>
            <a:r>
              <a:rPr lang="en-US" u="sng" dirty="0" smtClean="0">
                <a:solidFill>
                  <a:schemeClr val="bg1"/>
                </a:solidFill>
              </a:rPr>
              <a:t>good gift and every perfect gift is from above</a:t>
            </a:r>
            <a:r>
              <a:rPr lang="en-US" dirty="0" smtClean="0">
                <a:solidFill>
                  <a:schemeClr val="bg1"/>
                </a:solidFill>
              </a:rPr>
              <a:t>, and cometh down from the Father of lights, with whom is no variableness, neither shadow of turning.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979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85000" lnSpcReduction="20000"/>
          </a:bodyPr>
          <a:lstStyle/>
          <a:p>
            <a:r>
              <a:rPr lang="en-US" dirty="0" smtClean="0">
                <a:solidFill>
                  <a:schemeClr val="bg1"/>
                </a:solidFill>
              </a:rPr>
              <a:t>Jas 3:11  Doth a fountain send forth at the same place sweet water and bitter? </a:t>
            </a:r>
          </a:p>
          <a:p>
            <a:r>
              <a:rPr lang="en-US" dirty="0" smtClean="0">
                <a:solidFill>
                  <a:schemeClr val="bg1"/>
                </a:solidFill>
              </a:rPr>
              <a:t>Jas 3:12  Can the fig tree, my brethren, bear olive berries? either a vine, figs? so can no fountain both yield salt water and fresh. </a:t>
            </a:r>
          </a:p>
          <a:p>
            <a:r>
              <a:rPr lang="en-US" dirty="0" smtClean="0">
                <a:solidFill>
                  <a:schemeClr val="bg1"/>
                </a:solidFill>
              </a:rPr>
              <a:t>Jas 3:13  Who is a wise man and endued with knowledge among you? let him shew out of a good conversation his works with meekness of wisdom. </a:t>
            </a:r>
          </a:p>
          <a:p>
            <a:r>
              <a:rPr lang="en-US" dirty="0" smtClean="0">
                <a:solidFill>
                  <a:schemeClr val="bg1"/>
                </a:solidFill>
              </a:rPr>
              <a:t>Jas 3:14  But if ye have bitter envying and strife in your hearts, glory not, and lie not against the truth.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210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#1: Recognize that God is the source of only good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85000" lnSpcReduction="20000"/>
          </a:bodyPr>
          <a:lstStyle/>
          <a:p>
            <a:r>
              <a:rPr lang="en-US" dirty="0" smtClean="0">
                <a:solidFill>
                  <a:schemeClr val="bg1"/>
                </a:solidFill>
              </a:rPr>
              <a:t>Jas 3:15  This wisdom </a:t>
            </a:r>
            <a:r>
              <a:rPr lang="en-US" dirty="0" err="1" smtClean="0">
                <a:solidFill>
                  <a:schemeClr val="bg1"/>
                </a:solidFill>
              </a:rPr>
              <a:t>descendeth</a:t>
            </a:r>
            <a:r>
              <a:rPr lang="en-US" dirty="0" smtClean="0">
                <a:solidFill>
                  <a:schemeClr val="bg1"/>
                </a:solidFill>
              </a:rPr>
              <a:t> not from above, but is earthly, sensual, devilish. </a:t>
            </a:r>
          </a:p>
          <a:p>
            <a:r>
              <a:rPr lang="en-US" dirty="0" smtClean="0">
                <a:solidFill>
                  <a:schemeClr val="bg1"/>
                </a:solidFill>
              </a:rPr>
              <a:t>Jas 3:16  For where envying and strife is, there is confusion and every evil work. </a:t>
            </a:r>
          </a:p>
          <a:p>
            <a:r>
              <a:rPr lang="en-US" dirty="0" smtClean="0">
                <a:solidFill>
                  <a:schemeClr val="bg1"/>
                </a:solidFill>
              </a:rPr>
              <a:t>Jas 3:17  But the wisdom that is from above is first pure, then peaceable, gentle, and easy to be </a:t>
            </a:r>
            <a:r>
              <a:rPr lang="en-US" dirty="0" err="1" smtClean="0">
                <a:solidFill>
                  <a:schemeClr val="bg1"/>
                </a:solidFill>
              </a:rPr>
              <a:t>intreated</a:t>
            </a:r>
            <a:r>
              <a:rPr lang="en-US" dirty="0" smtClean="0">
                <a:solidFill>
                  <a:schemeClr val="bg1"/>
                </a:solidFill>
              </a:rPr>
              <a:t>, full of mercy and good fruits, without partiality, and without hypocrisy. </a:t>
            </a:r>
          </a:p>
          <a:p>
            <a:r>
              <a:rPr lang="en-US" dirty="0" smtClean="0">
                <a:solidFill>
                  <a:schemeClr val="bg1"/>
                </a:solidFill>
              </a:rPr>
              <a:t>Jas 3:18  And the fruit of righteousness is sown in peace of them that make peace.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8426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lstStyle/>
          <a:p>
            <a:r>
              <a:rPr lang="en-US" dirty="0" smtClean="0">
                <a:solidFill>
                  <a:schemeClr val="bg1"/>
                </a:solidFill>
              </a:rPr>
              <a:t>2Co 4:4  In whom the god of this world hath blinded the minds of them which believe not, lest the light of the glorious gospel of Christ, </a:t>
            </a:r>
            <a:r>
              <a:rPr lang="en-US" u="sng" dirty="0" smtClean="0">
                <a:solidFill>
                  <a:schemeClr val="bg1"/>
                </a:solidFill>
              </a:rPr>
              <a:t>who is the image of God</a:t>
            </a:r>
            <a:r>
              <a:rPr lang="en-US" dirty="0" smtClean="0">
                <a:solidFill>
                  <a:schemeClr val="bg1"/>
                </a:solidFill>
              </a:rPr>
              <a:t>, should shine unto them. </a:t>
            </a:r>
            <a:endParaRPr lang="en-US"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893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07231"/>
            <a:ext cx="71628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57400" y="1516063"/>
            <a:ext cx="6629400" cy="990600"/>
          </a:xfrm>
        </p:spPr>
        <p:txBody>
          <a:bodyPr>
            <a:noAutofit/>
          </a:bodyPr>
          <a:lstStyle/>
          <a:p>
            <a:r>
              <a:rPr lang="en-US" sz="3200" dirty="0" smtClean="0">
                <a:solidFill>
                  <a:schemeClr val="bg1"/>
                </a:solidFill>
              </a:rPr>
              <a:t>Principle #2: All views of God must be seen through the “Jesus” Grid </a:t>
            </a:r>
            <a:endParaRPr lang="en-US" sz="3600" dirty="0">
              <a:solidFill>
                <a:schemeClr val="bg1"/>
              </a:solidFill>
            </a:endParaRPr>
          </a:p>
        </p:txBody>
      </p:sp>
      <p:sp>
        <p:nvSpPr>
          <p:cNvPr id="3" name="Content Placeholder 2"/>
          <p:cNvSpPr>
            <a:spLocks noGrp="1"/>
          </p:cNvSpPr>
          <p:nvPr>
            <p:ph idx="1"/>
          </p:nvPr>
        </p:nvSpPr>
        <p:spPr>
          <a:xfrm>
            <a:off x="457200" y="2743200"/>
            <a:ext cx="8229600" cy="3992563"/>
          </a:xfrm>
        </p:spPr>
        <p:txBody>
          <a:bodyPr>
            <a:normAutofit fontScale="92500"/>
          </a:bodyPr>
          <a:lstStyle/>
          <a:p>
            <a:pPr algn="just">
              <a:spcBef>
                <a:spcPts val="0"/>
              </a:spcBef>
            </a:pPr>
            <a:r>
              <a:rPr lang="en-US" i="1" dirty="0" smtClean="0">
                <a:solidFill>
                  <a:schemeClr val="bg1"/>
                </a:solidFill>
                <a:effectLst/>
                <a:ea typeface="MS Mincho"/>
                <a:cs typeface="Times New Roman"/>
              </a:rPr>
              <a:t>“Christ is the one who is </a:t>
            </a:r>
            <a:r>
              <a:rPr lang="en-US" b="1" i="1" dirty="0" smtClean="0">
                <a:solidFill>
                  <a:schemeClr val="bg1"/>
                </a:solidFill>
                <a:effectLst/>
                <a:ea typeface="MS Mincho"/>
                <a:cs typeface="Times New Roman"/>
              </a:rPr>
              <a:t>exactly like God</a:t>
            </a:r>
            <a:r>
              <a:rPr lang="en-US" i="1" dirty="0" smtClean="0">
                <a:solidFill>
                  <a:schemeClr val="bg1"/>
                </a:solidFill>
                <a:effectLst/>
                <a:ea typeface="MS Mincho"/>
                <a:cs typeface="Times New Roman"/>
              </a:rPr>
              <a:t>”</a:t>
            </a:r>
            <a:r>
              <a:rPr lang="en-US" dirty="0" smtClean="0">
                <a:solidFill>
                  <a:schemeClr val="bg1"/>
                </a:solidFill>
                <a:effectLst/>
                <a:ea typeface="MS Mincho"/>
                <a:cs typeface="Times New Roman"/>
              </a:rPr>
              <a:t> (Easy to Read Version); </a:t>
            </a:r>
            <a:r>
              <a:rPr lang="en-US" i="1" dirty="0" smtClean="0">
                <a:solidFill>
                  <a:schemeClr val="bg1"/>
                </a:solidFill>
                <a:effectLst/>
                <a:ea typeface="MS Mincho"/>
                <a:cs typeface="Times New Roman"/>
              </a:rPr>
              <a:t>“</a:t>
            </a:r>
          </a:p>
          <a:p>
            <a:pPr algn="just">
              <a:spcBef>
                <a:spcPts val="0"/>
              </a:spcBef>
            </a:pPr>
            <a:r>
              <a:rPr lang="en-US" i="1" dirty="0" smtClean="0">
                <a:solidFill>
                  <a:schemeClr val="bg1"/>
                </a:solidFill>
                <a:effectLst/>
                <a:ea typeface="MS Mincho"/>
                <a:cs typeface="Times New Roman"/>
              </a:rPr>
              <a:t>They cannot see the light, which is the good news about our glorious Christ, </a:t>
            </a:r>
            <a:r>
              <a:rPr lang="en-US" b="1" i="1" dirty="0" smtClean="0">
                <a:solidFill>
                  <a:schemeClr val="bg1"/>
                </a:solidFill>
                <a:effectLst/>
                <a:ea typeface="MS Mincho"/>
                <a:cs typeface="Times New Roman"/>
              </a:rPr>
              <a:t>who shows what God is like</a:t>
            </a:r>
            <a:r>
              <a:rPr lang="en-US" i="1" dirty="0" smtClean="0">
                <a:solidFill>
                  <a:schemeClr val="bg1"/>
                </a:solidFill>
                <a:effectLst/>
                <a:ea typeface="MS Mincho"/>
                <a:cs typeface="Times New Roman"/>
              </a:rPr>
              <a:t>”</a:t>
            </a:r>
            <a:r>
              <a:rPr lang="en-US" dirty="0" smtClean="0">
                <a:solidFill>
                  <a:schemeClr val="bg1"/>
                </a:solidFill>
                <a:effectLst/>
                <a:ea typeface="MS Mincho"/>
                <a:cs typeface="Times New Roman"/>
              </a:rPr>
              <a:t> (Contemporary English Version);</a:t>
            </a:r>
          </a:p>
          <a:p>
            <a:pPr algn="just">
              <a:spcBef>
                <a:spcPts val="0"/>
              </a:spcBef>
            </a:pPr>
            <a:r>
              <a:rPr lang="en-US" i="1" dirty="0" smtClean="0">
                <a:solidFill>
                  <a:schemeClr val="bg1"/>
                </a:solidFill>
                <a:effectLst/>
                <a:ea typeface="MS Mincho"/>
                <a:cs typeface="Times New Roman"/>
              </a:rPr>
              <a:t>“They cannot see how bright and wonderful Christ is. </a:t>
            </a:r>
            <a:r>
              <a:rPr lang="en-US" b="1" i="1" dirty="0" smtClean="0">
                <a:solidFill>
                  <a:schemeClr val="bg1"/>
                </a:solidFill>
                <a:effectLst/>
                <a:ea typeface="MS Mincho"/>
                <a:cs typeface="Times New Roman"/>
              </a:rPr>
              <a:t>He is just like God himself</a:t>
            </a:r>
            <a:r>
              <a:rPr lang="en-US" i="1" dirty="0" smtClean="0">
                <a:solidFill>
                  <a:schemeClr val="bg1"/>
                </a:solidFill>
                <a:effectLst/>
                <a:ea typeface="MS Mincho"/>
                <a:cs typeface="Times New Roman"/>
              </a:rPr>
              <a:t>”</a:t>
            </a:r>
            <a:r>
              <a:rPr lang="en-US" dirty="0" smtClean="0">
                <a:solidFill>
                  <a:schemeClr val="bg1"/>
                </a:solidFill>
                <a:effectLst/>
                <a:ea typeface="MS Mincho"/>
                <a:cs typeface="Times New Roman"/>
              </a:rPr>
              <a:t> (World English New Testament).</a:t>
            </a:r>
            <a:endParaRPr lang="en-US" sz="2800" dirty="0">
              <a:solidFill>
                <a:schemeClr val="bg1"/>
              </a:solidFill>
              <a:effectLst/>
              <a:ea typeface="MS Mincho"/>
              <a:cs typeface="Times New Roman"/>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2" y="152399"/>
            <a:ext cx="250031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57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1180</Words>
  <Application>Microsoft Office PowerPoint</Application>
  <PresentationFormat>On-screen Show (4:3)</PresentationFormat>
  <Paragraphs>47</Paragraphs>
  <Slides>16</Slides>
  <Notes>0</Notes>
  <HiddenSlides>0</HiddenSlides>
  <MMClips>0</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Office Theme</vt:lpstr>
      <vt:lpstr>1_Office Theme</vt:lpstr>
      <vt:lpstr>2_Office Theme</vt:lpstr>
      <vt:lpstr>3_Office Theme</vt:lpstr>
      <vt:lpstr>4_Office Theme</vt:lpstr>
      <vt:lpstr>5_Office Theme</vt:lpstr>
      <vt:lpstr>6_Office Theme</vt:lpstr>
      <vt:lpstr>7_Office Theme</vt:lpstr>
      <vt:lpstr>Does God Engage in Destructive Behavior?</vt:lpstr>
      <vt:lpstr>Proper Bible Interpretation Principles (Part 1)</vt:lpstr>
      <vt:lpstr>Principle #1: Recognize that God is the source of only good </vt:lpstr>
      <vt:lpstr>Principle #1: Recognize that God is the source of only good </vt:lpstr>
      <vt:lpstr>Principle #1: Recognize that God is the source of only good </vt:lpstr>
      <vt:lpstr>Principle #1: Recognize that God is the source of only good </vt:lpstr>
      <vt:lpstr>Principle #1: Recognize that God is the source of only good </vt:lpstr>
      <vt:lpstr>Principle #2: All views of God must be seen through the “Jesus” Grid </vt:lpstr>
      <vt:lpstr>Principle #2: All views of God must be seen through the “Jesus” Grid </vt:lpstr>
      <vt:lpstr>Principle #2: All views of God must be seen through the “Jesus” Grid </vt:lpstr>
      <vt:lpstr>Principle #2: All views of God must be seen through the “Jesus” Grid </vt:lpstr>
      <vt:lpstr>Principle #3: Learn to Understand the Language of the Bible</vt:lpstr>
      <vt:lpstr>Principle #3: Learn to Understand the Language of the Bible</vt:lpstr>
      <vt:lpstr>Principle #4: Understand the ANE – Hebrew Permission Idiom</vt:lpstr>
      <vt:lpstr>Principle #4: Understand the ANE – Hebrew Permission Idiom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dc:creator>
  <cp:lastModifiedBy>Pastor Troy</cp:lastModifiedBy>
  <cp:revision>14</cp:revision>
  <dcterms:created xsi:type="dcterms:W3CDTF">2015-11-22T11:47:59Z</dcterms:created>
  <dcterms:modified xsi:type="dcterms:W3CDTF">2015-11-22T13:35:29Z</dcterms:modified>
</cp:coreProperties>
</file>